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9" r:id="rId4"/>
    <p:sldId id="269" r:id="rId5"/>
    <p:sldId id="260" r:id="rId6"/>
    <p:sldId id="265" r:id="rId7"/>
    <p:sldId id="287" r:id="rId8"/>
    <p:sldId id="288" r:id="rId9"/>
    <p:sldId id="289" r:id="rId10"/>
    <p:sldId id="290" r:id="rId11"/>
    <p:sldId id="295" r:id="rId12"/>
    <p:sldId id="297" r:id="rId13"/>
    <p:sldId id="298" r:id="rId14"/>
    <p:sldId id="299" r:id="rId15"/>
    <p:sldId id="300" r:id="rId16"/>
    <p:sldId id="292" r:id="rId17"/>
    <p:sldId id="291" r:id="rId18"/>
    <p:sldId id="271" r:id="rId19"/>
    <p:sldId id="294" r:id="rId20"/>
    <p:sldId id="293" r:id="rId21"/>
    <p:sldId id="270" r:id="rId22"/>
    <p:sldId id="266" r:id="rId23"/>
    <p:sldId id="272" r:id="rId24"/>
    <p:sldId id="267" r:id="rId25"/>
    <p:sldId id="273" r:id="rId26"/>
    <p:sldId id="274" r:id="rId27"/>
    <p:sldId id="264" r:id="rId28"/>
    <p:sldId id="268" r:id="rId29"/>
    <p:sldId id="275" r:id="rId30"/>
    <p:sldId id="276" r:id="rId31"/>
    <p:sldId id="277" r:id="rId32"/>
    <p:sldId id="278" r:id="rId33"/>
    <p:sldId id="282" r:id="rId34"/>
    <p:sldId id="283" r:id="rId35"/>
    <p:sldId id="280" r:id="rId36"/>
    <p:sldId id="281" r:id="rId37"/>
    <p:sldId id="262" r:id="rId38"/>
    <p:sldId id="285" r:id="rId39"/>
    <p:sldId id="286" r:id="rId40"/>
    <p:sldId id="261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0"/>
    <a:srgbClr val="D1D1CF"/>
    <a:srgbClr val="C3C1C4"/>
    <a:srgbClr val="EBEDEE"/>
    <a:srgbClr val="E9E9E9"/>
    <a:srgbClr val="E4E3E1"/>
    <a:srgbClr val="E6E4E5"/>
    <a:srgbClr val="E1E1E2"/>
    <a:srgbClr val="E8E2E2"/>
    <a:srgbClr val="EAEB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98-45B5-96DE-8731CDDE62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98-45B5-96DE-8731CDDE62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98-45B5-96DE-8731CDDE6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tx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710812"/>
            <a:ext cx="6248400" cy="523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1248019" y="1358899"/>
            <a:ext cx="9873762" cy="1384995"/>
          </a:xfrm>
          <a:prstGeom prst="rect">
            <a:avLst/>
          </a:prstGeom>
          <a:noFill/>
          <a:ln>
            <a:solidFill>
              <a:srgbClr val="C3C1C4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과정이름</a:t>
            </a:r>
            <a:r>
              <a:rPr lang="en-US" altLang="ko-KR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  MES </a:t>
            </a:r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디지털 스마트팩토리 구축 전문가</a:t>
            </a:r>
            <a:endParaRPr lang="en-US" altLang="ko-KR" sz="2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과목명</a:t>
            </a:r>
            <a:r>
              <a:rPr lang="en-US" altLang="ko-KR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     </a:t>
            </a:r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운영</a:t>
            </a:r>
            <a:endParaRPr lang="en-US" altLang="ko-KR" sz="28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제목</a:t>
            </a:r>
            <a:r>
              <a:rPr lang="en-US" altLang="ko-KR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팩토리 공장 관리 </a:t>
            </a:r>
            <a:r>
              <a:rPr lang="en-US" altLang="ko-KR" sz="2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09100" y="202222"/>
            <a:ext cx="2723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미니 프로젝트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(Version 3.0)</a:t>
            </a: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9968" y="44395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조현준</a:t>
            </a:r>
            <a:endParaRPr lang="ko-KR" altLang="en-US" b="1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529217" cy="1415772"/>
            <a:chOff x="901700" y="2721114"/>
            <a:chExt cx="252921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1899729" y="3490555"/>
              <a:ext cx="1531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smtClean="0"/>
                <a:t>구</a:t>
              </a:r>
              <a:r>
                <a:rPr lang="en-US" altLang="ko-KR" sz="3600" spc="-300" smtClean="0"/>
                <a:t>	</a:t>
              </a:r>
              <a:r>
                <a:rPr lang="ko-KR" altLang="en-US" sz="3600" spc="-300" smtClean="0"/>
                <a:t>현</a:t>
              </a:r>
              <a:endParaRPr lang="en-US" altLang="ko-KR" sz="3600" spc="-300" smtClean="0"/>
            </a:p>
          </p:txBody>
        </p:sp>
      </p:grp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10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5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3709" y="1445228"/>
            <a:ext cx="5814769" cy="455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1" y="2837570"/>
            <a:ext cx="2356670" cy="168851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3024268" y="3183459"/>
            <a:ext cx="736375" cy="15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3" y="2275078"/>
            <a:ext cx="2433293" cy="181676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37190" y="359265"/>
            <a:ext cx="4026877" cy="60261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bt_manageMode_select_Click(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listView1.Clear();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&lt;3&gt; 트럭에 짐 탑재하고, 다리건너 부어넣기.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"SELECT ID, name, PW, birthYear, address, mobile FROM employeeTbl"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&lt;3-2&gt; 짐을 탑재하기.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&lt;3-3&gt; 트럭이 다리건너서 부어넣고, 끈만 가져오기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MySqlDataReader reader;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reader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cmd.ExecuteReader();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listView1.View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View.Details; </a:t>
            </a: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//엑셀 시트 모양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//제목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"ID"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"이름"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"비밀번호"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"출생연도"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"주소"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listView1.Columns.Add(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"전화번호"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4BE6FA"/>
                </a:solidFill>
                <a:latin typeface="Consolas" panose="020B0609020204030204" pitchFamily="49" charset="0"/>
              </a:rPr>
              <a:t>String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ID, name, PW, birthYear, address, mobile;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ListViewItem item; </a:t>
            </a: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//리스트 뷰의 한 행의 값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(reader.Read()) </a:t>
            </a: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톡! 땡기기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ID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"ID"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name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"name"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PW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"PW"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birthYear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"birthYear"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address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"address"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mobile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"mobile"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ListViewItem(ID);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item.SubItems.Add(name);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item.SubItems.Add(PW);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item.SubItems.Add(birthYear);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item.SubItems.Add(address);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item.SubItems.Add(mobile);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listView1.Items.Add(item);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reader.Close();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1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5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3709" y="1254728"/>
            <a:ext cx="5814769" cy="455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" y="3430177"/>
            <a:ext cx="1357342" cy="97251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054383" y="3640015"/>
            <a:ext cx="330382" cy="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37190" y="359265"/>
            <a:ext cx="4026877" cy="60261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Form_update_Load(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&lt;1&gt; 데이터베이스 연결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conn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MySqlConnection(connStr);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conn.Open();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&lt;2&gt; 트럭 준비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cmd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MySqlCommand(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, conn);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&lt;3&gt; 트럭에 짐 탑재하고, 다리건너 부어넣기.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"SELECT ID, name, PW, birthYear, address, mobile FROM employeeTbl WHERE ID='"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ID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"';"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&lt;3-2&gt; 짐을 탑재하기.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&lt;3-3&gt; 트럭이 다리건너서 부어넣고, 끈만 가져오기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MySqlDataReader reader;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reader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cmd.ExecuteReader();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name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"없다"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PW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birthYear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address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mobile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(reader.Read()) </a:t>
            </a: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톡! 땡기기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ID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"ID"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name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"name"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PW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"PW"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birthYear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"birthYear"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address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"address"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mobile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"mobile"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tb_update_ID.Text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ID;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tb_update_name.Text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name;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tb_update_PW.Text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PW;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tb_update_birthYear.Text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birthYear;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tb_update_address.Text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address;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tb_update_mobile.Text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mobile;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reader.Close();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bt_update_update_Click(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"UPDATE employeeTbl SET ID = '"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tb_update_ID.Text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"', name=N'"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tb_update_name.Text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"', PW="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tb_update_PW.Text;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", birthYear = 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tb_update_birthYear.Text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",address = N'"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tb_update_address.Text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"', mobile = '"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tb_update_mobile.Text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 WHERE ID='"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ID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D500"/>
                </a:solidFill>
                <a:latin typeface="Consolas" panose="020B0609020204030204" pitchFamily="49" charset="0"/>
              </a:rPr>
              <a:t>"';"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//Console.WriteLine(str);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cmd.ExecuteNonQuery();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this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.DialogResult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DialogResult.OK;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65" y="3133769"/>
            <a:ext cx="1356087" cy="10124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488" y="2217856"/>
            <a:ext cx="2029718" cy="2629266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390382" y="3372339"/>
            <a:ext cx="7649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3709" y="1254728"/>
            <a:ext cx="5814769" cy="455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66" y="3430177"/>
            <a:ext cx="1357342" cy="97251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054383" y="3640015"/>
            <a:ext cx="330382" cy="17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37190" y="359265"/>
            <a:ext cx="4026877" cy="60261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Form_delete_Load(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&lt;1&gt; 데이터베이스 연결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conn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MySqlConnection(connStr);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conn.Open();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&lt;2&gt; 트럭 준비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cmd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MySqlCommand(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conn);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&lt;3&gt; 트럭에 짐 탑재하고, 다리건너 부어넣기.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"SELECT ID, name, PW, birthYear, address, mobile FROM employeeTbl WHERE ID='"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ID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"';"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&lt;3-2&gt; 짐을 탑재하기.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&lt;3-3&gt; 트럭이 다리건너서 부어넣고, 끈만 가져오기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MySqlDataReader reader;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reader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cmd.ExecuteReader();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4BE6FA"/>
                </a:solidFill>
                <a:latin typeface="Consolas" panose="020B0609020204030204" pitchFamily="49" charset="0"/>
              </a:rPr>
              <a:t>String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name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"없다"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PW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birthYear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address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mobile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while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(reader.Read())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톡! 땡기기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ID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"ID"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name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"name"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"PW"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birthYear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"birthYear"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address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"address"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mobile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reader[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"mobile"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tb_delete_ID.Text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ID;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tb_delete_name.Text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name;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tb_delete_PW.Text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PW;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tb_delete_birthYear.Text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birthYear;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tb_delete_address.Text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address;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tb_delete_mobile.Text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mobile;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reader.Close();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bt_delete_delete_Click(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"DELETE FROM employeeTbl WHERE ID='"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ID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"'"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cmd.ExecuteNonQuery();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this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.DialogResult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DialogResult.OK;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65" y="3133769"/>
            <a:ext cx="1356087" cy="1012491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3381590" y="3460262"/>
            <a:ext cx="7649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821" y="2131141"/>
            <a:ext cx="1981200" cy="24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83709" y="1445228"/>
            <a:ext cx="5814769" cy="455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61" y="2837570"/>
            <a:ext cx="2356670" cy="168851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485556" y="4220951"/>
            <a:ext cx="12750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937190" y="359265"/>
            <a:ext cx="4026877" cy="60261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private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bt_signUp_signUp_Click(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object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sender, EventArgs 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4BE6FA"/>
                </a:solidFill>
                <a:latin typeface="Consolas" panose="020B0609020204030204" pitchFamily="49" charset="0"/>
              </a:rPr>
              <a:t>String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ID, name, PW, birthYear, address, mobile;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ID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tb_signUp_ID.Text.ToString();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name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tb_signUp_name.Text.ToString();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PW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tb_signUp_PW.Text.ToString();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birthYear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tb_signUp_birthYear.Text.ToString();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address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tb_signUp_address.Text.ToString();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mobile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tb_signUp_mobile.Text.ToString();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&lt;3&gt; 트럭에 짐 탑재하고, 다리건너 부어넣기.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//str = "UPDATE userTBL SET addr=N'미국' WHERE userID='LSG'";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"INSERT INTO employeeTbl(ID, name, PW, birthYear, address, mobile) 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str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"VALUES('"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ID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"', N'"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name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"', '"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PW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"', 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birthYear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", N'"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address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"', 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mobile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");"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&lt;3-2&gt; 짐을 탑재하기.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cmd.CommandText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str;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999999"/>
                </a:solidFill>
                <a:latin typeface="Consolas" panose="020B0609020204030204" pitchFamily="49" charset="0"/>
              </a:rPr>
              <a:t>// &lt;3-3&gt; 트럭이 다리건너서 부어넣기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try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cmd.ExecuteNonQuery();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tb_signUp_ID.Text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tb_signUp_name.Text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tb_signUp_PW.Text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tb_signUp_birthYear.Text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tb_signUp_address.Text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tb_signUp_mobile.Text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this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.DialogResult </a:t>
            </a: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 DialogResult.OK;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F3399"/>
                </a:solidFill>
                <a:latin typeface="Consolas" panose="020B0609020204030204" pitchFamily="49" charset="0"/>
              </a:rPr>
              <a:t>catch</a:t>
            </a:r>
            <a:endParaRPr lang="ko-KR" altLang="ko-KR" sz="10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MessageBox.Show(</a:t>
            </a:r>
            <a:r>
              <a:rPr lang="ko-KR" altLang="ko-KR" sz="1000">
                <a:solidFill>
                  <a:srgbClr val="FFD500"/>
                </a:solidFill>
                <a:latin typeface="Consolas" panose="020B0609020204030204" pitchFamily="49" charset="0"/>
              </a:rPr>
              <a:t>"입력값이 틀렸습니다. 확인해보세요..."</a:t>
            </a: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20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3" y="2443963"/>
            <a:ext cx="1969855" cy="281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48740" y="1441937"/>
            <a:ext cx="5641245" cy="45412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11456" y="6215655"/>
            <a:ext cx="3727512" cy="4242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smtClean="0">
                <a:solidFill>
                  <a:schemeClr val="bg1"/>
                </a:solidFill>
                <a:latin typeface="Consolas" panose="020B0609020204030204" pitchFamily="49" charset="0"/>
              </a:rPr>
              <a:t>Form_login </a:t>
            </a:r>
            <a:r>
              <a:rPr lang="ko-KR" altLang="en-US" sz="1400" b="1" smtClean="0">
                <a:solidFill>
                  <a:schemeClr val="bg1"/>
                </a:solidFill>
                <a:latin typeface="Consolas" panose="020B0609020204030204" pitchFamily="49" charset="0"/>
              </a:rPr>
              <a:t>코드는 길어서 코드파일 참조</a:t>
            </a:r>
            <a:endParaRPr lang="ko-KR" altLang="ko-KR" sz="14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45" y="1674428"/>
            <a:ext cx="2473723" cy="177238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507447" y="3185749"/>
            <a:ext cx="0" cy="7834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31" y="3969182"/>
            <a:ext cx="4661164" cy="17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구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녹화_2022_05_11_16_35_20_3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466" y="1239340"/>
            <a:ext cx="7055292" cy="4653573"/>
          </a:xfrm>
          <a:prstGeom prst="rect">
            <a:avLst/>
          </a:prstGeom>
        </p:spPr>
      </p:pic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11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6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222517" cy="1415772"/>
            <a:chOff x="901700" y="2721114"/>
            <a:chExt cx="322251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1929385" y="3490555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smtClean="0"/>
                <a:t>마   무   리</a:t>
              </a:r>
              <a:endParaRPr lang="ko-KR" altLang="en-US" sz="3600" spc="-300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1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12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2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82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마 무 리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01.  </a:t>
            </a:r>
            <a:r>
              <a:rPr lang="ko-KR" altLang="en-US" sz="1100" b="1" smtClean="0"/>
              <a:t>공장 상태 데이터가 초기 작동 시 잘못된 데이터를 받음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69950" y="2082906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59021" y="483051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smtClean="0">
                <a:solidFill>
                  <a:schemeClr val="accent4"/>
                </a:solidFill>
              </a:rPr>
              <a:t>보완할 점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8" y="2123943"/>
            <a:ext cx="4541182" cy="17033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4243072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03. </a:t>
            </a:r>
            <a:r>
              <a:rPr lang="ko-KR" altLang="en-US" sz="1100" b="1" smtClean="0"/>
              <a:t>아래 </a:t>
            </a:r>
            <a:r>
              <a:rPr lang="en-US" altLang="ko-KR" sz="1100" b="1" smtClean="0"/>
              <a:t>Form </a:t>
            </a:r>
            <a:r>
              <a:rPr lang="ko-KR" altLang="en-US" sz="1100" b="1" smtClean="0"/>
              <a:t>닫을 시 오류</a:t>
            </a:r>
            <a:endParaRPr lang="ko-KR" altLang="en-US" sz="110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8" y="4808528"/>
            <a:ext cx="4541182" cy="17033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6326324" y="1558487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02. </a:t>
            </a:r>
            <a:r>
              <a:rPr lang="en-US" altLang="ko-KR" sz="1100" b="1" smtClean="0"/>
              <a:t>factory_table </a:t>
            </a:r>
            <a:r>
              <a:rPr lang="ko-KR" altLang="en-US" sz="1100" b="1" smtClean="0"/>
              <a:t>데이터 받을 시 프로그램이 랜덤으로 닫힘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6306527" y="2082906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6326324" y="4243072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04. </a:t>
            </a:r>
            <a:r>
              <a:rPr lang="ko-KR" altLang="en-US" sz="1100" b="1" smtClean="0"/>
              <a:t>아두이노 연결시 랜덤으로 닫힘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71" y="2082906"/>
            <a:ext cx="3931399" cy="1762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28" y="4803288"/>
            <a:ext cx="4726715" cy="177297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6306526" y="4808528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13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84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579127" y="1422400"/>
            <a:ext cx="5033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mtClean="0">
                <a:latin typeface="+mj-lt"/>
              </a:rPr>
              <a:t>THANK YOU</a:t>
            </a:r>
            <a:endParaRPr lang="ko-KR" altLang="en-US" sz="6600" dirty="0">
              <a:latin typeface="+mj-lt"/>
            </a:endParaRPr>
          </a:p>
        </p:txBody>
      </p:sp>
      <p:sp>
        <p:nvSpPr>
          <p:cNvPr id="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14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77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756534" y="2126"/>
            <a:ext cx="4435466" cy="6855873"/>
          </a:xfrm>
          <a:prstGeom prst="rect">
            <a:avLst/>
          </a:prstGeom>
          <a:solidFill>
            <a:srgbClr val="C3C1C4"/>
          </a:solidFill>
          <a:ln>
            <a:solidFill>
              <a:srgbClr val="C3C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pPr/>
              <a:t>2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  <p:sp>
        <p:nvSpPr>
          <p:cNvPr id="3" name="눈물 방울 2">
            <a:extLst>
              <a:ext uri="{FF2B5EF4-FFF2-40B4-BE49-F238E27FC236}">
                <a16:creationId xmlns:a16="http://schemas.microsoft.com/office/drawing/2014/main" id="{10B491E3-6566-E94D-8F3E-320E33072A11}"/>
              </a:ext>
            </a:extLst>
          </p:cNvPr>
          <p:cNvSpPr/>
          <p:nvPr/>
        </p:nvSpPr>
        <p:spPr>
          <a:xfrm rot="16200000">
            <a:off x="7287293" y="827819"/>
            <a:ext cx="1072056" cy="1072056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4" name="눈물 방울 3">
            <a:extLst>
              <a:ext uri="{FF2B5EF4-FFF2-40B4-BE49-F238E27FC236}">
                <a16:creationId xmlns:a16="http://schemas.microsoft.com/office/drawing/2014/main" id="{993C6744-A825-984D-8810-F5F4E58FFCDB}"/>
              </a:ext>
            </a:extLst>
          </p:cNvPr>
          <p:cNvSpPr/>
          <p:nvPr/>
        </p:nvSpPr>
        <p:spPr>
          <a:xfrm rot="16200000">
            <a:off x="7378325" y="2302140"/>
            <a:ext cx="1072056" cy="1072056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5" name="눈물 방울 4">
            <a:extLst>
              <a:ext uri="{FF2B5EF4-FFF2-40B4-BE49-F238E27FC236}">
                <a16:creationId xmlns:a16="http://schemas.microsoft.com/office/drawing/2014/main" id="{E9F10A6C-5BAF-414E-B3CE-C4090183DAB1}"/>
              </a:ext>
            </a:extLst>
          </p:cNvPr>
          <p:cNvSpPr/>
          <p:nvPr/>
        </p:nvSpPr>
        <p:spPr>
          <a:xfrm rot="16200000">
            <a:off x="7378325" y="3764843"/>
            <a:ext cx="1072056" cy="1072056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6" name="Google Shape;9459;p69">
            <a:extLst>
              <a:ext uri="{FF2B5EF4-FFF2-40B4-BE49-F238E27FC236}">
                <a16:creationId xmlns:a16="http://schemas.microsoft.com/office/drawing/2014/main" id="{3B7E8A23-C934-8549-8B3A-64F844AFDFB7}"/>
              </a:ext>
            </a:extLst>
          </p:cNvPr>
          <p:cNvSpPr/>
          <p:nvPr/>
        </p:nvSpPr>
        <p:spPr>
          <a:xfrm>
            <a:off x="7739641" y="269278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grpSp>
        <p:nvGrpSpPr>
          <p:cNvPr id="7" name="Google Shape;9463;p69">
            <a:extLst>
              <a:ext uri="{FF2B5EF4-FFF2-40B4-BE49-F238E27FC236}">
                <a16:creationId xmlns:a16="http://schemas.microsoft.com/office/drawing/2014/main" id="{596B798A-DDCA-A84C-8F58-011EDE65AB82}"/>
              </a:ext>
            </a:extLst>
          </p:cNvPr>
          <p:cNvGrpSpPr/>
          <p:nvPr/>
        </p:nvGrpSpPr>
        <p:grpSpPr>
          <a:xfrm>
            <a:off x="7695575" y="1173775"/>
            <a:ext cx="343340" cy="349421"/>
            <a:chOff x="-65144125" y="4094450"/>
            <a:chExt cx="311900" cy="317425"/>
          </a:xfrm>
          <a:solidFill>
            <a:schemeClr val="bg1"/>
          </a:solidFill>
        </p:grpSpPr>
        <p:sp>
          <p:nvSpPr>
            <p:cNvPr id="8" name="Google Shape;9464;p69">
              <a:extLst>
                <a:ext uri="{FF2B5EF4-FFF2-40B4-BE49-F238E27FC236}">
                  <a16:creationId xmlns:a16="http://schemas.microsoft.com/office/drawing/2014/main" id="{E17866B6-820A-3341-860C-8130F084DF92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9465;p69">
              <a:extLst>
                <a:ext uri="{FF2B5EF4-FFF2-40B4-BE49-F238E27FC236}">
                  <a16:creationId xmlns:a16="http://schemas.microsoft.com/office/drawing/2014/main" id="{133B0818-B9F2-B944-BE17-23D4E244A73D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9466;p69">
              <a:extLst>
                <a:ext uri="{FF2B5EF4-FFF2-40B4-BE49-F238E27FC236}">
                  <a16:creationId xmlns:a16="http://schemas.microsoft.com/office/drawing/2014/main" id="{F87EE345-7EBA-1B4B-813B-564F517039A9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1" name="Google Shape;9467;p69">
            <a:extLst>
              <a:ext uri="{FF2B5EF4-FFF2-40B4-BE49-F238E27FC236}">
                <a16:creationId xmlns:a16="http://schemas.microsoft.com/office/drawing/2014/main" id="{CA10D032-4D2C-754D-BE25-F84A2338534D}"/>
              </a:ext>
            </a:extLst>
          </p:cNvPr>
          <p:cNvSpPr/>
          <p:nvPr/>
        </p:nvSpPr>
        <p:spPr>
          <a:xfrm>
            <a:off x="7737907" y="4104852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5FAE3-744B-8446-A855-13A810A1B785}"/>
              </a:ext>
            </a:extLst>
          </p:cNvPr>
          <p:cNvSpPr/>
          <p:nvPr/>
        </p:nvSpPr>
        <p:spPr>
          <a:xfrm rot="16200000">
            <a:off x="-692937" y="3142319"/>
            <a:ext cx="3772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mtClean="0">
                <a:latin typeface="+mj-lt"/>
              </a:rPr>
              <a:t>CONTENTS</a:t>
            </a:r>
            <a:endParaRPr lang="ko-KR" altLang="en-US" sz="48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853A-B8C0-AF44-B95D-E0C6AB534212}"/>
              </a:ext>
            </a:extLst>
          </p:cNvPr>
          <p:cNvSpPr txBox="1"/>
          <p:nvPr/>
        </p:nvSpPr>
        <p:spPr>
          <a:xfrm>
            <a:off x="2672082" y="1133627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01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1CAF2-7CC2-7C4C-91C7-901722E44C4F}"/>
              </a:ext>
            </a:extLst>
          </p:cNvPr>
          <p:cNvSpPr txBox="1"/>
          <p:nvPr/>
        </p:nvSpPr>
        <p:spPr>
          <a:xfrm>
            <a:off x="2672082" y="2389228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02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E584C-9E2D-A94E-8CFF-FD9169E59917}"/>
              </a:ext>
            </a:extLst>
          </p:cNvPr>
          <p:cNvSpPr txBox="1"/>
          <p:nvPr/>
        </p:nvSpPr>
        <p:spPr>
          <a:xfrm>
            <a:off x="2671145" y="3938887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03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62A54-EE87-4D31-A5D1-9FC91BB3D0A3}"/>
              </a:ext>
            </a:extLst>
          </p:cNvPr>
          <p:cNvSpPr txBox="1"/>
          <p:nvPr/>
        </p:nvSpPr>
        <p:spPr>
          <a:xfrm>
            <a:off x="5061231" y="238922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>
                <a:latin typeface="+mj-lt"/>
              </a:rPr>
              <a:t>설</a:t>
            </a:r>
            <a:r>
              <a:rPr kumimoji="1" lang="ko-KR" altLang="en-US" sz="2800" smtClean="0">
                <a:latin typeface="+mj-lt"/>
              </a:rPr>
              <a:t>     계</a:t>
            </a:r>
            <a:endParaRPr kumimoji="1" lang="en-US" altLang="ko-KR" sz="2800" smtClean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84CF-0631-45AA-AA87-47956F5C8DA9}"/>
              </a:ext>
            </a:extLst>
          </p:cNvPr>
          <p:cNvSpPr txBox="1"/>
          <p:nvPr/>
        </p:nvSpPr>
        <p:spPr>
          <a:xfrm>
            <a:off x="5039804" y="3932815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구     현</a:t>
            </a:r>
            <a:endParaRPr kumimoji="1" lang="ko-KR" altLang="en-US" sz="28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40EF7F-45EE-407D-BA90-52AFE8FE6AA4}"/>
              </a:ext>
            </a:extLst>
          </p:cNvPr>
          <p:cNvSpPr txBox="1"/>
          <p:nvPr/>
        </p:nvSpPr>
        <p:spPr>
          <a:xfrm>
            <a:off x="4500394" y="1161768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mtClean="0">
                <a:latin typeface="+mj-lt"/>
              </a:rPr>
              <a:t>Intro </a:t>
            </a:r>
            <a:r>
              <a:rPr kumimoji="1" lang="en-US" altLang="ko-KR" sz="1600" smtClean="0">
                <a:latin typeface="+mj-lt"/>
              </a:rPr>
              <a:t>(</a:t>
            </a:r>
            <a:r>
              <a:rPr kumimoji="1" lang="ko-KR" altLang="en-US" sz="1600" smtClean="0">
                <a:latin typeface="+mj-lt"/>
              </a:rPr>
              <a:t>개요</a:t>
            </a:r>
            <a:r>
              <a:rPr kumimoji="1" lang="en-US" altLang="ko-KR" sz="1600" smtClean="0">
                <a:latin typeface="+mj-lt"/>
              </a:rPr>
              <a:t>, </a:t>
            </a:r>
            <a:r>
              <a:rPr kumimoji="1" lang="ko-KR" altLang="en-US" sz="1600" smtClean="0">
                <a:latin typeface="+mj-lt"/>
              </a:rPr>
              <a:t>개발환경</a:t>
            </a:r>
            <a:r>
              <a:rPr kumimoji="1" lang="en-US" altLang="ko-KR" sz="1600" smtClean="0">
                <a:latin typeface="+mj-lt"/>
              </a:rPr>
              <a:t>)</a:t>
            </a:r>
            <a:endParaRPr kumimoji="1" lang="ko-KR" altLang="en-US" sz="1600">
              <a:latin typeface="+mj-lt"/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:a16="http://schemas.microsoft.com/office/drawing/2014/main" id="{E9F10A6C-5BAF-414E-B3CE-C4090183DAB1}"/>
              </a:ext>
            </a:extLst>
          </p:cNvPr>
          <p:cNvSpPr/>
          <p:nvPr/>
        </p:nvSpPr>
        <p:spPr>
          <a:xfrm rot="16200000">
            <a:off x="7378325" y="5226654"/>
            <a:ext cx="1072056" cy="1072056"/>
          </a:xfrm>
          <a:prstGeom prst="teardrop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24" name="Google Shape;9467;p69">
            <a:extLst>
              <a:ext uri="{FF2B5EF4-FFF2-40B4-BE49-F238E27FC236}">
                <a16:creationId xmlns:a16="http://schemas.microsoft.com/office/drawing/2014/main" id="{CA10D032-4D2C-754D-BE25-F84A2338534D}"/>
              </a:ext>
            </a:extLst>
          </p:cNvPr>
          <p:cNvSpPr/>
          <p:nvPr/>
        </p:nvSpPr>
        <p:spPr>
          <a:xfrm>
            <a:off x="7737907" y="5566663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AE584C-9E2D-A94E-8CFF-FD9169E59917}"/>
              </a:ext>
            </a:extLst>
          </p:cNvPr>
          <p:cNvSpPr txBox="1"/>
          <p:nvPr/>
        </p:nvSpPr>
        <p:spPr>
          <a:xfrm>
            <a:off x="2671145" y="5400698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</a:t>
            </a:r>
            <a:r>
              <a:rPr kumimoji="1" lang="en-US" altLang="ko-KR" sz="2800" b="1" smtClean="0">
                <a:latin typeface="+mj-lt"/>
              </a:rPr>
              <a:t>04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9E84CF-0631-45AA-AA87-47956F5C8DA9}"/>
              </a:ext>
            </a:extLst>
          </p:cNvPr>
          <p:cNvSpPr txBox="1"/>
          <p:nvPr/>
        </p:nvSpPr>
        <p:spPr>
          <a:xfrm>
            <a:off x="4959299" y="5394626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마   무   리</a:t>
            </a:r>
            <a:endParaRPr kumimoji="1" lang="ko-KR" altLang="en-US" sz="2800">
              <a:latin typeface="+mj-lt"/>
            </a:endParaRPr>
          </a:p>
        </p:txBody>
      </p:sp>
      <p:sp>
        <p:nvSpPr>
          <p:cNvPr id="27" name="Google Shape;9459;p69">
            <a:extLst>
              <a:ext uri="{FF2B5EF4-FFF2-40B4-BE49-F238E27FC236}">
                <a16:creationId xmlns:a16="http://schemas.microsoft.com/office/drawing/2014/main" id="{3B7E8A23-C934-8549-8B3A-64F844AFDFB7}"/>
              </a:ext>
            </a:extLst>
          </p:cNvPr>
          <p:cNvSpPr/>
          <p:nvPr/>
        </p:nvSpPr>
        <p:spPr>
          <a:xfrm>
            <a:off x="7743028" y="4104852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56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82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마 무 리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1558487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01.  </a:t>
            </a:r>
            <a:r>
              <a:rPr lang="ko-KR" altLang="en-US" sz="1100" b="1" smtClean="0"/>
              <a:t>공장 상태 데이터가 초기 작동 시 잘못된 데이터를 받음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869950" y="2082906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759021" y="483051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smtClean="0">
                <a:solidFill>
                  <a:schemeClr val="accent4"/>
                </a:solidFill>
              </a:rPr>
              <a:t>느낀점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8" y="2123943"/>
            <a:ext cx="4541182" cy="17033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889747" y="4243072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03. </a:t>
            </a:r>
            <a:r>
              <a:rPr lang="ko-KR" altLang="en-US" sz="1100" b="1" smtClean="0"/>
              <a:t>아래 </a:t>
            </a:r>
            <a:r>
              <a:rPr lang="en-US" altLang="ko-KR" sz="1100" b="1" smtClean="0"/>
              <a:t>Form </a:t>
            </a:r>
            <a:r>
              <a:rPr lang="ko-KR" altLang="en-US" sz="1100" b="1" smtClean="0"/>
              <a:t>닫을 시 오류</a:t>
            </a:r>
            <a:endParaRPr lang="ko-KR" altLang="en-US" sz="1100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48" y="4808528"/>
            <a:ext cx="4541182" cy="17033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6326324" y="1558487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02. </a:t>
            </a:r>
            <a:r>
              <a:rPr lang="en-US" altLang="ko-KR" sz="1100" b="1" smtClean="0"/>
              <a:t>factory_table </a:t>
            </a:r>
            <a:r>
              <a:rPr lang="ko-KR" altLang="en-US" sz="1100" b="1" smtClean="0"/>
              <a:t>데이터 받을 시 프로그램이 랜덤으로 닫힘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6306527" y="2082906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4C6202-265F-403D-AFF8-59D1516E5778}"/>
              </a:ext>
            </a:extLst>
          </p:cNvPr>
          <p:cNvSpPr txBox="1"/>
          <p:nvPr/>
        </p:nvSpPr>
        <p:spPr>
          <a:xfrm flipH="1">
            <a:off x="6326324" y="4243072"/>
            <a:ext cx="4904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04. </a:t>
            </a:r>
            <a:r>
              <a:rPr lang="ko-KR" altLang="en-US" sz="1100" b="1" smtClean="0"/>
              <a:t>아두이노 연결시 랜덤으로 닫힘</a:t>
            </a:r>
            <a:r>
              <a:rPr lang="en-US" altLang="ko-KR" sz="1100" b="1" smtClean="0"/>
              <a:t>.</a:t>
            </a:r>
            <a:endParaRPr lang="ko-KR" altLang="en-US" sz="11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71" y="2082906"/>
            <a:ext cx="3931399" cy="1762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728" y="4803288"/>
            <a:ext cx="4726715" cy="177297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13AB5B04-AE19-4C19-90FA-D6478D209EC7}"/>
              </a:ext>
            </a:extLst>
          </p:cNvPr>
          <p:cNvSpPr/>
          <p:nvPr/>
        </p:nvSpPr>
        <p:spPr>
          <a:xfrm>
            <a:off x="6306526" y="4808528"/>
            <a:ext cx="4625088" cy="1767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277511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원호 7">
            <a:extLst>
              <a:ext uri="{FF2B5EF4-FFF2-40B4-BE49-F238E27FC236}">
                <a16:creationId xmlns:a16="http://schemas.microsoft.com/office/drawing/2014/main" id="{C915BA50-370C-4ADD-9C88-012BF5F11D98}"/>
              </a:ext>
            </a:extLst>
          </p:cNvPr>
          <p:cNvSpPr/>
          <p:nvPr/>
        </p:nvSpPr>
        <p:spPr>
          <a:xfrm rot="5400000">
            <a:off x="1165581" y="2379829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18113512-1C23-433E-B86A-51AB7FAFB5D8}"/>
              </a:ext>
            </a:extLst>
          </p:cNvPr>
          <p:cNvSpPr/>
          <p:nvPr/>
        </p:nvSpPr>
        <p:spPr>
          <a:xfrm>
            <a:off x="1165581" y="2379829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CA36E-EC0F-427A-905B-2C3972BBFCB3}"/>
              </a:ext>
            </a:extLst>
          </p:cNvPr>
          <p:cNvSpPr txBox="1"/>
          <p:nvPr/>
        </p:nvSpPr>
        <p:spPr>
          <a:xfrm>
            <a:off x="1645596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D6ABE58D-D6BC-4D9C-BBB4-1EB854D4F3C1}"/>
              </a:ext>
            </a:extLst>
          </p:cNvPr>
          <p:cNvSpPr txBox="1"/>
          <p:nvPr/>
        </p:nvSpPr>
        <p:spPr>
          <a:xfrm>
            <a:off x="121933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F1FE3761-30D0-4DC1-B79D-B2B07C495E85}"/>
              </a:ext>
            </a:extLst>
          </p:cNvPr>
          <p:cNvSpPr/>
          <p:nvPr/>
        </p:nvSpPr>
        <p:spPr>
          <a:xfrm rot="5400000">
            <a:off x="5148118" y="2379829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C61C9569-D883-46CE-ADAA-5A9178039024}"/>
              </a:ext>
            </a:extLst>
          </p:cNvPr>
          <p:cNvSpPr/>
          <p:nvPr/>
        </p:nvSpPr>
        <p:spPr>
          <a:xfrm>
            <a:off x="5148118" y="2379829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3E0E4-C7A7-4589-8C3B-E0A77FA32509}"/>
              </a:ext>
            </a:extLst>
          </p:cNvPr>
          <p:cNvSpPr txBox="1"/>
          <p:nvPr/>
        </p:nvSpPr>
        <p:spPr>
          <a:xfrm>
            <a:off x="5628133" y="3070158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003A02C4-F4F4-4FD9-901A-367B243EA89C}"/>
              </a:ext>
            </a:extLst>
          </p:cNvPr>
          <p:cNvSpPr txBox="1"/>
          <p:nvPr/>
        </p:nvSpPr>
        <p:spPr>
          <a:xfrm>
            <a:off x="5126022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38F067-BC3D-46B1-B1EE-8E57F2789120}"/>
              </a:ext>
            </a:extLst>
          </p:cNvPr>
          <p:cNvCxnSpPr/>
          <p:nvPr/>
        </p:nvCxnSpPr>
        <p:spPr>
          <a:xfrm>
            <a:off x="5815875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C2427E6D-1E1D-42C0-96B3-C8061A63AA96}"/>
              </a:ext>
            </a:extLst>
          </p:cNvPr>
          <p:cNvSpPr/>
          <p:nvPr/>
        </p:nvSpPr>
        <p:spPr>
          <a:xfrm rot="5400000">
            <a:off x="9130654" y="2379829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08377839-AC27-4236-BCEE-14E4D73D5AD7}"/>
              </a:ext>
            </a:extLst>
          </p:cNvPr>
          <p:cNvSpPr/>
          <p:nvPr/>
        </p:nvSpPr>
        <p:spPr>
          <a:xfrm>
            <a:off x="9130654" y="2379829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16C5D-6C0A-4F7E-90C9-2F77B60916BD}"/>
              </a:ext>
            </a:extLst>
          </p:cNvPr>
          <p:cNvSpPr txBox="1"/>
          <p:nvPr/>
        </p:nvSpPr>
        <p:spPr>
          <a:xfrm>
            <a:off x="9610669" y="307015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CD9DAE-CE7B-4C33-8AE0-E834F75F5B71}"/>
              </a:ext>
            </a:extLst>
          </p:cNvPr>
          <p:cNvSpPr txBox="1"/>
          <p:nvPr/>
        </p:nvSpPr>
        <p:spPr>
          <a:xfrm>
            <a:off x="9130654" y="51818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DCBA4E-0F13-4E2E-A73C-D9C702509921}"/>
              </a:ext>
            </a:extLst>
          </p:cNvPr>
          <p:cNvCxnSpPr/>
          <p:nvPr/>
        </p:nvCxnSpPr>
        <p:spPr>
          <a:xfrm>
            <a:off x="9798411" y="4991959"/>
            <a:ext cx="62992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A29594-E1A8-4D96-8ED0-2C0240293073}"/>
              </a:ext>
            </a:extLst>
          </p:cNvPr>
          <p:cNvSpPr/>
          <p:nvPr/>
        </p:nvSpPr>
        <p:spPr>
          <a:xfrm rot="5400000">
            <a:off x="2130297" y="4675592"/>
            <a:ext cx="36000" cy="684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갈매기형 수장 5">
            <a:extLst>
              <a:ext uri="{FF2B5EF4-FFF2-40B4-BE49-F238E27FC236}">
                <a16:creationId xmlns:a16="http://schemas.microsoft.com/office/drawing/2014/main" id="{7004290A-968A-4FF6-9FC5-EB758FD893EA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갈매기형 수장 4">
            <a:extLst>
              <a:ext uri="{FF2B5EF4-FFF2-40B4-BE49-F238E27FC236}">
                <a16:creationId xmlns:a16="http://schemas.microsoft.com/office/drawing/2014/main" id="{0F6CA164-4AC4-4DB3-8450-43DBE690140C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각형 3">
            <a:extLst>
              <a:ext uri="{FF2B5EF4-FFF2-40B4-BE49-F238E27FC236}">
                <a16:creationId xmlns:a16="http://schemas.microsoft.com/office/drawing/2014/main" id="{922A3F37-ED2A-46CC-B8A4-3DD3841C269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2DE16E5-A8B8-46E6-8F1B-0FB7BA494EA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7CAF8655-9706-4FA8-B01E-A45459E39A22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1E3C12B2-9799-46FD-9BBA-B6CE4022B47E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123A8D-99B6-410A-9124-B7640095CEBC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1AF1F-289D-47BB-8F29-A198E169EE29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DCB67E-1DD8-4A2B-B0EA-97BBF5508FA4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1074386" y="3621918"/>
            <a:ext cx="239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048E1-D485-416E-94CF-BCB7ED62750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0FB3B-BB1A-412E-BE7A-E9E88BF992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205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2BBDE9-BDB8-4543-812B-25136BB6E821}"/>
              </a:ext>
            </a:extLst>
          </p:cNvPr>
          <p:cNvSpPr/>
          <p:nvPr/>
        </p:nvSpPr>
        <p:spPr>
          <a:xfrm>
            <a:off x="481567" y="15036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151092"/>
                  </p:ext>
                </p:extLst>
              </p:nvPr>
            </p:nvGraphicFramePr>
            <p:xfrm>
              <a:off x="715696" y="2578694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차트 8">
                <a:extLst>
                  <a:ext uri="{FF2B5EF4-FFF2-40B4-BE49-F238E27FC236}">
                    <a16:creationId xmlns:a16="http://schemas.microsoft.com/office/drawing/2014/main" id="{E33A87CF-18E2-41C1-8E3A-9CA4D7D3E5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8694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23DD6-60C6-435D-B892-02625783A02D}"/>
              </a:ext>
            </a:extLst>
          </p:cNvPr>
          <p:cNvSpPr/>
          <p:nvPr/>
        </p:nvSpPr>
        <p:spPr>
          <a:xfrm>
            <a:off x="6314157" y="15036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914EC42-6583-4D97-9BD3-4E7B9493E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494285"/>
              </p:ext>
            </p:extLst>
          </p:nvPr>
        </p:nvGraphicFramePr>
        <p:xfrm>
          <a:off x="6560802" y="1803394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24CF3-318E-44CD-B6CC-31A0F05E0F3B}"/>
              </a:ext>
            </a:extLst>
          </p:cNvPr>
          <p:cNvSpPr/>
          <p:nvPr/>
        </p:nvSpPr>
        <p:spPr>
          <a:xfrm>
            <a:off x="709177" y="1716095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FF80B-3370-4048-ADC5-F4CEA89A16B8}"/>
              </a:ext>
            </a:extLst>
          </p:cNvPr>
          <p:cNvSpPr txBox="1"/>
          <p:nvPr/>
        </p:nvSpPr>
        <p:spPr>
          <a:xfrm>
            <a:off x="1596173" y="1796730"/>
            <a:ext cx="309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분기별 실적</a:t>
            </a: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B0989B56-5048-4C53-A13F-7F49242DD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83831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A32F306-D791-4185-9F69-842317C1DAE3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10F96-7F0A-4827-9424-E3CE857AA0A5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2FEC6B-D708-4C69-BA45-B5CF1D8EC471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983136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910392" y="4862453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453044" y="2712422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158237" cy="1415772"/>
            <a:chOff x="901700" y="2721114"/>
            <a:chExt cx="3158237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158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제목을 입력하세요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F16E728-C75B-4C8D-9DE2-67BFA17F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03338"/>
              </p:ext>
            </p:extLst>
          </p:nvPr>
        </p:nvGraphicFramePr>
        <p:xfrm>
          <a:off x="522783" y="1757889"/>
          <a:ext cx="11130501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01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710167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424362" y="3265219"/>
            <a:ext cx="3898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0407E-BBEC-4F51-842C-6A4A5612C6D2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0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892907" y="2633191"/>
            <a:ext cx="5300924" cy="1415772"/>
            <a:chOff x="901700" y="2721114"/>
            <a:chExt cx="5300924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20601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>
                  <a:latin typeface="+mj-lt"/>
                </a:rPr>
                <a:t>Part </a:t>
              </a:r>
              <a:r>
                <a:rPr lang="en-US" altLang="ko-KR" sz="4400" smtClean="0">
                  <a:latin typeface="+mj-lt"/>
                </a:rPr>
                <a:t>01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1675423" y="3490555"/>
              <a:ext cx="45272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smtClean="0"/>
                <a:t>INTRO (</a:t>
              </a:r>
              <a:r>
                <a:rPr lang="ko-KR" altLang="en-US" sz="3600" spc="-300" smtClean="0"/>
                <a:t>개요</a:t>
              </a:r>
              <a:r>
                <a:rPr lang="en-US" altLang="ko-KR" sz="3600" spc="-300" smtClean="0"/>
                <a:t>, </a:t>
              </a:r>
              <a:r>
                <a:rPr lang="ko-KR" altLang="en-US" sz="3600" spc="-300" smtClean="0"/>
                <a:t>개발환경</a:t>
              </a:r>
              <a:r>
                <a:rPr lang="en-US" altLang="ko-KR" sz="3600" spc="-300" smtClean="0"/>
                <a:t>)</a:t>
              </a:r>
              <a:endParaRPr lang="ko-KR" altLang="en-US" sz="3600" spc="-300" dirty="0"/>
            </a:p>
          </p:txBody>
        </p:sp>
      </p:grp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3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180B5A-26EB-47C9-9C46-411DB862974C}"/>
              </a:ext>
            </a:extLst>
          </p:cNvPr>
          <p:cNvSpPr/>
          <p:nvPr/>
        </p:nvSpPr>
        <p:spPr>
          <a:xfrm>
            <a:off x="63500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A96EA7-BD42-4CD2-B79B-00BD7156E15F}"/>
              </a:ext>
            </a:extLst>
          </p:cNvPr>
          <p:cNvSpPr/>
          <p:nvPr/>
        </p:nvSpPr>
        <p:spPr>
          <a:xfrm>
            <a:off x="635000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3E1A14-9043-46BB-B903-3CDB8D80C2BD}"/>
              </a:ext>
            </a:extLst>
          </p:cNvPr>
          <p:cNvSpPr/>
          <p:nvPr/>
        </p:nvSpPr>
        <p:spPr>
          <a:xfrm>
            <a:off x="9436611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B295EF-9433-447A-B4BD-5527A8EE3567}"/>
              </a:ext>
            </a:extLst>
          </p:cNvPr>
          <p:cNvSpPr/>
          <p:nvPr/>
        </p:nvSpPr>
        <p:spPr>
          <a:xfrm>
            <a:off x="356887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6BEDC9-E4F5-4FDD-9862-C3CA0A682E01}"/>
              </a:ext>
            </a:extLst>
          </p:cNvPr>
          <p:cNvSpPr/>
          <p:nvPr/>
        </p:nvSpPr>
        <p:spPr>
          <a:xfrm>
            <a:off x="6502740" y="1936975"/>
            <a:ext cx="2171189" cy="373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89D5D-C718-4E09-974D-5588CAFCCEAB}"/>
              </a:ext>
            </a:extLst>
          </p:cNvPr>
          <p:cNvSpPr txBox="1"/>
          <p:nvPr/>
        </p:nvSpPr>
        <p:spPr>
          <a:xfrm>
            <a:off x="298021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B0A6D3-F2F2-4018-AAAB-6DB0668BFEA7}"/>
              </a:ext>
            </a:extLst>
          </p:cNvPr>
          <p:cNvSpPr txBox="1"/>
          <p:nvPr/>
        </p:nvSpPr>
        <p:spPr>
          <a:xfrm>
            <a:off x="5930725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55FE0E-B181-4567-B446-08BBE5262F73}"/>
              </a:ext>
            </a:extLst>
          </p:cNvPr>
          <p:cNvSpPr txBox="1"/>
          <p:nvPr/>
        </p:nvSpPr>
        <p:spPr>
          <a:xfrm>
            <a:off x="8831308" y="3731400"/>
            <a:ext cx="414626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064715-5234-4809-A360-10B709E74E9C}"/>
              </a:ext>
            </a:extLst>
          </p:cNvPr>
          <p:cNvSpPr txBox="1"/>
          <p:nvPr/>
        </p:nvSpPr>
        <p:spPr>
          <a:xfrm>
            <a:off x="120479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6E59E6-98F0-4211-99E9-58F6D3C81AA2}"/>
              </a:ext>
            </a:extLst>
          </p:cNvPr>
          <p:cNvSpPr/>
          <p:nvPr/>
        </p:nvSpPr>
        <p:spPr>
          <a:xfrm>
            <a:off x="3568869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15BC6-C532-4513-A514-9C1EC4DC4A63}"/>
              </a:ext>
            </a:extLst>
          </p:cNvPr>
          <p:cNvSpPr txBox="1"/>
          <p:nvPr/>
        </p:nvSpPr>
        <p:spPr>
          <a:xfrm>
            <a:off x="4163389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13B856-63DB-43F5-9F1D-24C34931D24D}"/>
              </a:ext>
            </a:extLst>
          </p:cNvPr>
          <p:cNvSpPr/>
          <p:nvPr/>
        </p:nvSpPr>
        <p:spPr>
          <a:xfrm>
            <a:off x="6502738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CBD19-F4F3-43D9-A8D7-BB42F4B3179C}"/>
              </a:ext>
            </a:extLst>
          </p:cNvPr>
          <p:cNvSpPr txBox="1"/>
          <p:nvPr/>
        </p:nvSpPr>
        <p:spPr>
          <a:xfrm>
            <a:off x="7098110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EDC491-5658-4DE2-A675-31F41C978D18}"/>
              </a:ext>
            </a:extLst>
          </p:cNvPr>
          <p:cNvSpPr/>
          <p:nvPr/>
        </p:nvSpPr>
        <p:spPr>
          <a:xfrm>
            <a:off x="9436606" y="1936973"/>
            <a:ext cx="2171189" cy="64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A5C77-58D6-4800-80E3-F22E30CB9F38}"/>
              </a:ext>
            </a:extLst>
          </p:cNvPr>
          <p:cNvSpPr txBox="1"/>
          <p:nvPr/>
        </p:nvSpPr>
        <p:spPr>
          <a:xfrm>
            <a:off x="10023228" y="2059253"/>
            <a:ext cx="998513" cy="392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8E363-9BC7-40FA-9875-44C8617DF0A3}"/>
              </a:ext>
            </a:extLst>
          </p:cNvPr>
          <p:cNvSpPr txBox="1"/>
          <p:nvPr/>
        </p:nvSpPr>
        <p:spPr>
          <a:xfrm>
            <a:off x="81551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1F2F71-C933-448F-B8E8-ABDD801ABA77}"/>
              </a:ext>
            </a:extLst>
          </p:cNvPr>
          <p:cNvSpPr txBox="1"/>
          <p:nvPr/>
        </p:nvSpPr>
        <p:spPr>
          <a:xfrm>
            <a:off x="3749381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235E6-E3F7-47EB-81D6-D46826BBF3F8}"/>
              </a:ext>
            </a:extLst>
          </p:cNvPr>
          <p:cNvSpPr txBox="1"/>
          <p:nvPr/>
        </p:nvSpPr>
        <p:spPr>
          <a:xfrm>
            <a:off x="6683252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7FCD1-9B56-49D9-8E17-4682ACD6918A}"/>
              </a:ext>
            </a:extLst>
          </p:cNvPr>
          <p:cNvSpPr txBox="1"/>
          <p:nvPr/>
        </p:nvSpPr>
        <p:spPr>
          <a:xfrm>
            <a:off x="9627277" y="3252248"/>
            <a:ext cx="1789846" cy="1732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5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텍스트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92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34540AD3-7F5D-4DEB-8A32-43CAEB0FCF03}"/>
              </a:ext>
            </a:extLst>
          </p:cNvPr>
          <p:cNvSpPr/>
          <p:nvPr/>
        </p:nvSpPr>
        <p:spPr>
          <a:xfrm>
            <a:off x="861435" y="19999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8C571024-2365-4AB9-B827-E77DC9B824B0}"/>
              </a:ext>
            </a:extLst>
          </p:cNvPr>
          <p:cNvSpPr/>
          <p:nvPr/>
        </p:nvSpPr>
        <p:spPr>
          <a:xfrm>
            <a:off x="861435" y="1999909"/>
            <a:ext cx="469889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B4B66-29B1-468B-B508-5EB40F38E2D6}"/>
              </a:ext>
            </a:extLst>
          </p:cNvPr>
          <p:cNvSpPr txBox="1"/>
          <p:nvPr/>
        </p:nvSpPr>
        <p:spPr>
          <a:xfrm>
            <a:off x="6359712" y="19504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9112-A227-443A-8EF6-B32CC2B1DA6E}"/>
              </a:ext>
            </a:extLst>
          </p:cNvPr>
          <p:cNvSpPr txBox="1"/>
          <p:nvPr/>
        </p:nvSpPr>
        <p:spPr>
          <a:xfrm>
            <a:off x="7185267" y="20251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F87C5B1-61C0-4619-BDD9-CDAE2469DF19}"/>
              </a:ext>
            </a:extLst>
          </p:cNvPr>
          <p:cNvSpPr/>
          <p:nvPr/>
        </p:nvSpPr>
        <p:spPr>
          <a:xfrm>
            <a:off x="5356094" y="199990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2C181D80-4CFE-4911-B544-882C47DFB7B6}"/>
              </a:ext>
            </a:extLst>
          </p:cNvPr>
          <p:cNvSpPr/>
          <p:nvPr/>
        </p:nvSpPr>
        <p:spPr>
          <a:xfrm>
            <a:off x="861435" y="28611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32">
            <a:extLst>
              <a:ext uri="{FF2B5EF4-FFF2-40B4-BE49-F238E27FC236}">
                <a16:creationId xmlns:a16="http://schemas.microsoft.com/office/drawing/2014/main" id="{99C52D4C-7D05-4D81-B598-3D44D95F54FA}"/>
              </a:ext>
            </a:extLst>
          </p:cNvPr>
          <p:cNvSpPr/>
          <p:nvPr/>
        </p:nvSpPr>
        <p:spPr>
          <a:xfrm>
            <a:off x="861436" y="2861186"/>
            <a:ext cx="4014835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26969-2365-4CA3-B304-525EFDC69869}"/>
              </a:ext>
            </a:extLst>
          </p:cNvPr>
          <p:cNvSpPr txBox="1"/>
          <p:nvPr/>
        </p:nvSpPr>
        <p:spPr>
          <a:xfrm>
            <a:off x="6359712" y="28104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D9FD03-2F93-4110-900A-5629A254847D}"/>
              </a:ext>
            </a:extLst>
          </p:cNvPr>
          <p:cNvSpPr txBox="1"/>
          <p:nvPr/>
        </p:nvSpPr>
        <p:spPr>
          <a:xfrm>
            <a:off x="7185267" y="28894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0B86F4-2353-4CDB-A19B-9FF192C55159}"/>
              </a:ext>
            </a:extLst>
          </p:cNvPr>
          <p:cNvSpPr/>
          <p:nvPr/>
        </p:nvSpPr>
        <p:spPr>
          <a:xfrm>
            <a:off x="4672033" y="2874734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0B480CAD-3B83-4986-9A99-522D3FF3D5BF}"/>
              </a:ext>
            </a:extLst>
          </p:cNvPr>
          <p:cNvSpPr/>
          <p:nvPr/>
        </p:nvSpPr>
        <p:spPr>
          <a:xfrm>
            <a:off x="861435" y="37236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34">
            <a:extLst>
              <a:ext uri="{FF2B5EF4-FFF2-40B4-BE49-F238E27FC236}">
                <a16:creationId xmlns:a16="http://schemas.microsoft.com/office/drawing/2014/main" id="{E2D1D114-1518-4A43-9F8E-5F378870779B}"/>
              </a:ext>
            </a:extLst>
          </p:cNvPr>
          <p:cNvSpPr/>
          <p:nvPr/>
        </p:nvSpPr>
        <p:spPr>
          <a:xfrm>
            <a:off x="861436" y="3723689"/>
            <a:ext cx="2646710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4775B1-2040-4CA2-87CD-CE36B5061C94}"/>
              </a:ext>
            </a:extLst>
          </p:cNvPr>
          <p:cNvSpPr txBox="1"/>
          <p:nvPr/>
        </p:nvSpPr>
        <p:spPr>
          <a:xfrm>
            <a:off x="6359712" y="36705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8A282-ED43-4F81-804F-525C5FA4FD51}"/>
              </a:ext>
            </a:extLst>
          </p:cNvPr>
          <p:cNvSpPr txBox="1"/>
          <p:nvPr/>
        </p:nvSpPr>
        <p:spPr>
          <a:xfrm>
            <a:off x="7185267" y="37580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21D8421-CFD6-4246-B47A-A1247DAED4A3}"/>
              </a:ext>
            </a:extLst>
          </p:cNvPr>
          <p:cNvSpPr/>
          <p:nvPr/>
        </p:nvSpPr>
        <p:spPr>
          <a:xfrm>
            <a:off x="3303913" y="3721638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id="{A71EE3B1-05E6-4F3D-BE77-7694A62EE6D5}"/>
              </a:ext>
            </a:extLst>
          </p:cNvPr>
          <p:cNvSpPr/>
          <p:nvPr/>
        </p:nvSpPr>
        <p:spPr>
          <a:xfrm>
            <a:off x="861435" y="45876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5">
            <a:extLst>
              <a:ext uri="{FF2B5EF4-FFF2-40B4-BE49-F238E27FC236}">
                <a16:creationId xmlns:a16="http://schemas.microsoft.com/office/drawing/2014/main" id="{EEDCCB3F-6AD6-4E71-8E78-FBFFBA0C3CD1}"/>
              </a:ext>
            </a:extLst>
          </p:cNvPr>
          <p:cNvSpPr/>
          <p:nvPr/>
        </p:nvSpPr>
        <p:spPr>
          <a:xfrm>
            <a:off x="861436" y="4584966"/>
            <a:ext cx="1953527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143B74-8D89-45E4-990B-CF5DE91DA740}"/>
              </a:ext>
            </a:extLst>
          </p:cNvPr>
          <p:cNvSpPr txBox="1"/>
          <p:nvPr/>
        </p:nvSpPr>
        <p:spPr>
          <a:xfrm>
            <a:off x="6359712" y="45305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96D02-F45D-47EE-87DE-AC940716BD2C}"/>
              </a:ext>
            </a:extLst>
          </p:cNvPr>
          <p:cNvSpPr txBox="1"/>
          <p:nvPr/>
        </p:nvSpPr>
        <p:spPr>
          <a:xfrm>
            <a:off x="7185267" y="46223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05EDE1C-462C-4510-A7BB-BFFD129EF316}"/>
              </a:ext>
            </a:extLst>
          </p:cNvPr>
          <p:cNvSpPr/>
          <p:nvPr/>
        </p:nvSpPr>
        <p:spPr>
          <a:xfrm>
            <a:off x="2619853" y="4585789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21">
            <a:extLst>
              <a:ext uri="{FF2B5EF4-FFF2-40B4-BE49-F238E27FC236}">
                <a16:creationId xmlns:a16="http://schemas.microsoft.com/office/drawing/2014/main" id="{109165FD-192B-49D7-9DDA-5A69F0526A8D}"/>
              </a:ext>
            </a:extLst>
          </p:cNvPr>
          <p:cNvSpPr/>
          <p:nvPr/>
        </p:nvSpPr>
        <p:spPr>
          <a:xfrm>
            <a:off x="861435" y="54474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7">
            <a:extLst>
              <a:ext uri="{FF2B5EF4-FFF2-40B4-BE49-F238E27FC236}">
                <a16:creationId xmlns:a16="http://schemas.microsoft.com/office/drawing/2014/main" id="{C33CD3DE-023D-43ED-9AE1-936BECFE575A}"/>
              </a:ext>
            </a:extLst>
          </p:cNvPr>
          <p:cNvSpPr/>
          <p:nvPr/>
        </p:nvSpPr>
        <p:spPr>
          <a:xfrm>
            <a:off x="861436" y="5447469"/>
            <a:ext cx="567161" cy="34157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5B90E-083D-4118-827E-6058659CCFA4}"/>
              </a:ext>
            </a:extLst>
          </p:cNvPr>
          <p:cNvSpPr txBox="1"/>
          <p:nvPr/>
        </p:nvSpPr>
        <p:spPr>
          <a:xfrm>
            <a:off x="6359712" y="53906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D1658-74E7-413F-8EB3-61852A8A257A}"/>
              </a:ext>
            </a:extLst>
          </p:cNvPr>
          <p:cNvSpPr txBox="1"/>
          <p:nvPr/>
        </p:nvSpPr>
        <p:spPr>
          <a:xfrm>
            <a:off x="7185267" y="54909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2DD3731-E4BB-4A82-AD40-8DE4A368DBEA}"/>
              </a:ext>
            </a:extLst>
          </p:cNvPr>
          <p:cNvSpPr/>
          <p:nvPr/>
        </p:nvSpPr>
        <p:spPr>
          <a:xfrm>
            <a:off x="1242611" y="5454041"/>
            <a:ext cx="353673" cy="33615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384408-6FEF-4405-A749-F8571EDAC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60" y="3306154"/>
            <a:ext cx="5486140" cy="30095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FB81AB-FC27-4AD7-8AB0-926A9E0ED597}"/>
              </a:ext>
            </a:extLst>
          </p:cNvPr>
          <p:cNvSpPr/>
          <p:nvPr/>
        </p:nvSpPr>
        <p:spPr>
          <a:xfrm>
            <a:off x="609860" y="584791"/>
            <a:ext cx="5486140" cy="27213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BD442-B492-463C-A825-DF4C942428B8}"/>
              </a:ext>
            </a:extLst>
          </p:cNvPr>
          <p:cNvSpPr/>
          <p:nvPr/>
        </p:nvSpPr>
        <p:spPr>
          <a:xfrm>
            <a:off x="6485859" y="701749"/>
            <a:ext cx="4965405" cy="5486400"/>
          </a:xfrm>
          <a:prstGeom prst="rect">
            <a:avLst/>
          </a:prstGeom>
          <a:noFill/>
          <a:ln w="254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4C08-9C52-4168-A9C2-6CE9895E3E85}"/>
              </a:ext>
            </a:extLst>
          </p:cNvPr>
          <p:cNvSpPr txBox="1"/>
          <p:nvPr/>
        </p:nvSpPr>
        <p:spPr>
          <a:xfrm>
            <a:off x="6847367" y="1009738"/>
            <a:ext cx="9909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1"/>
                </a:solidFill>
              </a:rPr>
              <a:t>”</a:t>
            </a:r>
            <a:endParaRPr lang="ko-KR" altLang="en-US" sz="138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C0640-5BE6-4F79-A4BC-ECCE02147FC1}"/>
              </a:ext>
            </a:extLst>
          </p:cNvPr>
          <p:cNvSpPr txBox="1"/>
          <p:nvPr/>
        </p:nvSpPr>
        <p:spPr>
          <a:xfrm>
            <a:off x="1490259" y="1560750"/>
            <a:ext cx="3892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6FA55-0DF9-4A35-A014-2A5C359692EF}"/>
              </a:ext>
            </a:extLst>
          </p:cNvPr>
          <p:cNvSpPr txBox="1"/>
          <p:nvPr/>
        </p:nvSpPr>
        <p:spPr>
          <a:xfrm>
            <a:off x="6883491" y="2330191"/>
            <a:ext cx="41701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adipisicing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, sed do </a:t>
            </a:r>
            <a:r>
              <a:rPr lang="en-US" altLang="ko-KR" sz="1600" dirty="0" err="1"/>
              <a:t>eiusmod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tempor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incididunt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labore et dolore magna </a:t>
            </a:r>
            <a:r>
              <a:rPr lang="en-US" altLang="ko-KR" sz="1600" dirty="0" err="1"/>
              <a:t>aliqua</a:t>
            </a:r>
            <a:r>
              <a:rPr lang="en-US" altLang="ko-KR" sz="1600" dirty="0"/>
              <a:t>. Ut </a:t>
            </a:r>
            <a:r>
              <a:rPr lang="en-US" altLang="ko-KR" sz="1600" dirty="0" err="1"/>
              <a:t>enim</a:t>
            </a:r>
            <a:r>
              <a:rPr lang="en-US" altLang="ko-KR" sz="1600" dirty="0"/>
              <a:t> ad minim </a:t>
            </a:r>
            <a:r>
              <a:rPr lang="en-US" altLang="ko-KR" sz="1600" dirty="0" err="1"/>
              <a:t>veniam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quis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nostrud</a:t>
            </a:r>
            <a:r>
              <a:rPr lang="en-US" altLang="ko-KR" sz="1600" dirty="0"/>
              <a:t> exercitation </a:t>
            </a:r>
            <a:r>
              <a:rPr lang="en-US" altLang="ko-KR" sz="1600" dirty="0" err="1"/>
              <a:t>ullamco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laboris</a:t>
            </a:r>
            <a:r>
              <a:rPr lang="en-US" altLang="ko-KR" sz="1600" dirty="0"/>
              <a:t> nisi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aliquip</a:t>
            </a:r>
            <a:r>
              <a:rPr lang="en-US" altLang="ko-KR" sz="1600" dirty="0"/>
              <a:t> ex </a:t>
            </a:r>
            <a:r>
              <a:rPr lang="en-US" altLang="ko-KR" sz="1600" dirty="0" err="1"/>
              <a:t>ea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commodo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consequat</a:t>
            </a:r>
            <a:r>
              <a:rPr lang="en-US" altLang="ko-KR" sz="1600" dirty="0"/>
              <a:t>. Duis </a:t>
            </a:r>
            <a:r>
              <a:rPr lang="en-US" altLang="ko-KR" sz="1600" dirty="0" err="1"/>
              <a:t>aute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irure</a:t>
            </a:r>
            <a:r>
              <a:rPr lang="en-US" altLang="ko-KR" sz="1600" dirty="0"/>
              <a:t> dolor in </a:t>
            </a:r>
            <a:r>
              <a:rPr lang="en-US" altLang="ko-KR" sz="1600" dirty="0" err="1"/>
              <a:t>reprehenderit</a:t>
            </a:r>
            <a:r>
              <a:rPr lang="en-US" altLang="ko-KR" sz="1600" dirty="0"/>
              <a:t> in </a:t>
            </a:r>
            <a:r>
              <a:rPr lang="en-US" altLang="ko-KR" sz="1600" dirty="0" err="1"/>
              <a:t>voluptate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velit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esse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cillum</a:t>
            </a:r>
            <a:r>
              <a:rPr lang="en-US" altLang="ko-KR" sz="1600" dirty="0"/>
              <a:t> dolore </a:t>
            </a:r>
            <a:r>
              <a:rPr lang="en-US" altLang="ko-KR" sz="1600" dirty="0" err="1"/>
              <a:t>eu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fugiat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nulla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pariatur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Excepteur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occaecat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cupidatat</a:t>
            </a:r>
            <a:r>
              <a:rPr lang="en-US" altLang="ko-KR" sz="1600" dirty="0"/>
              <a:t> non </a:t>
            </a:r>
            <a:r>
              <a:rPr lang="en-US" altLang="ko-KR" sz="1600" dirty="0" err="1"/>
              <a:t>proident</a:t>
            </a:r>
            <a:r>
              <a:rPr lang="en-US" altLang="ko-KR" sz="1600" dirty="0"/>
              <a:t>, sunt in culpa qui </a:t>
            </a:r>
            <a:r>
              <a:rPr lang="en-US" altLang="ko-KR" sz="1600" dirty="0" err="1"/>
              <a:t>officia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deserunt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mollit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anim</a:t>
            </a:r>
            <a:r>
              <a:rPr lang="en-US" altLang="ko-KR" sz="1600" dirty="0"/>
              <a:t> id </a:t>
            </a:r>
            <a:r>
              <a:rPr lang="en-US" altLang="ko-KR" sz="1600" dirty="0" err="1"/>
              <a:t>est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laborum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89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D4C967-576A-48E1-BD05-7B39589ED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30BAE4-36B4-4759-A747-F68CDA8740DA}"/>
              </a:ext>
            </a:extLst>
          </p:cNvPr>
          <p:cNvSpPr/>
          <p:nvPr/>
        </p:nvSpPr>
        <p:spPr>
          <a:xfrm>
            <a:off x="446567" y="446564"/>
            <a:ext cx="5649433" cy="28973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BD557-C937-44DE-A978-22E30CFC2714}"/>
              </a:ext>
            </a:extLst>
          </p:cNvPr>
          <p:cNvSpPr/>
          <p:nvPr/>
        </p:nvSpPr>
        <p:spPr>
          <a:xfrm>
            <a:off x="446567" y="3533550"/>
            <a:ext cx="5649433" cy="2897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D39C3-6C59-427D-820A-9E264CE09965}"/>
              </a:ext>
            </a:extLst>
          </p:cNvPr>
          <p:cNvSpPr txBox="1"/>
          <p:nvPr/>
        </p:nvSpPr>
        <p:spPr>
          <a:xfrm>
            <a:off x="1302636" y="4659070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키워드를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2DA4F-764A-403C-A3FC-97F95D91E29B}"/>
              </a:ext>
            </a:extLst>
          </p:cNvPr>
          <p:cNvSpPr txBox="1"/>
          <p:nvPr/>
        </p:nvSpPr>
        <p:spPr>
          <a:xfrm>
            <a:off x="1332615" y="1541307"/>
            <a:ext cx="3937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2">
                    <a:lumMod val="25000"/>
                  </a:schemeClr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633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86BBC-4752-4FA2-8C65-F03121F5D736}"/>
              </a:ext>
            </a:extLst>
          </p:cNvPr>
          <p:cNvSpPr txBox="1"/>
          <p:nvPr/>
        </p:nvSpPr>
        <p:spPr>
          <a:xfrm>
            <a:off x="3402794" y="1084521"/>
            <a:ext cx="5386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+mj-ea"/>
                <a:ea typeface="+mj-ea"/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3420427" y="1329072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latin typeface="+mj-ea"/>
                <a:ea typeface="+mj-ea"/>
              </a:rPr>
              <a:t>키워드를 입력하세요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FFB86-8E54-4295-B488-7770DB8E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C08F2-8CEF-4B34-9238-1471FB86A216}"/>
              </a:ext>
            </a:extLst>
          </p:cNvPr>
          <p:cNvSpPr txBox="1"/>
          <p:nvPr/>
        </p:nvSpPr>
        <p:spPr>
          <a:xfrm>
            <a:off x="3998310" y="1066800"/>
            <a:ext cx="41953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Cassette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2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B40E9-C95A-4A8F-9206-6351FE1BE7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914400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386C685-8BB9-46FB-AB55-17CEF03D9EAF}"/>
              </a:ext>
            </a:extLst>
          </p:cNvPr>
          <p:cNvSpPr txBox="1"/>
          <p:nvPr/>
        </p:nvSpPr>
        <p:spPr>
          <a:xfrm>
            <a:off x="3578326" y="5042525"/>
            <a:ext cx="50353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accent1"/>
                </a:solidFill>
                <a:latin typeface="+mj-lt"/>
              </a:rPr>
              <a:t>SIMPLE.</a:t>
            </a:r>
            <a:endParaRPr lang="ko-KR" altLang="en-US" sz="88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870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938999" y="1422400"/>
            <a:ext cx="43140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WRITING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277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977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smtClean="0">
                <a:solidFill>
                  <a:schemeClr val="accent4"/>
                </a:solidFill>
              </a:rPr>
              <a:t>Intro(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개요</a:t>
            </a:r>
            <a:r>
              <a:rPr lang="en-US" altLang="ko-KR" sz="4400" spc="-300" smtClean="0">
                <a:solidFill>
                  <a:schemeClr val="accent4"/>
                </a:solidFill>
              </a:rPr>
              <a:t>, 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개발환경</a:t>
            </a:r>
            <a:r>
              <a:rPr lang="en-US" altLang="ko-KR" sz="4400" spc="-300" smtClean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>
            <a:stCxn id="21" idx="2"/>
            <a:endCxn id="22" idx="6"/>
          </p:cNvCxnSpPr>
          <p:nvPr/>
        </p:nvCxnSpPr>
        <p:spPr>
          <a:xfrm flipH="1">
            <a:off x="3937237" y="2512739"/>
            <a:ext cx="383867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7775915" y="1633356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2178471" y="1633356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2314250" y="2152482"/>
            <a:ext cx="1475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mtClean="0">
                <a:solidFill>
                  <a:schemeClr val="bg1"/>
                </a:solidFill>
                <a:latin typeface="+mj-lt"/>
              </a:rPr>
              <a:t>개 요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8164149" y="1974130"/>
            <a:ext cx="9893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  <a:latin typeface="+mj-lt"/>
              </a:rPr>
              <a:t>개발</a:t>
            </a:r>
            <a:endParaRPr lang="en-US" altLang="ko-KR" sz="3200" b="1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3200" b="1" smtClean="0">
                <a:solidFill>
                  <a:schemeClr val="bg1"/>
                </a:solidFill>
                <a:latin typeface="+mj-lt"/>
              </a:rPr>
              <a:t>환경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1D078D-E0B3-454F-AA4F-9C1EA0E80010}"/>
              </a:ext>
            </a:extLst>
          </p:cNvPr>
          <p:cNvSpPr txBox="1"/>
          <p:nvPr/>
        </p:nvSpPr>
        <p:spPr>
          <a:xfrm>
            <a:off x="7067824" y="3925837"/>
            <a:ext cx="319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∙ Visual Studio 2022 : C#</a:t>
            </a:r>
          </a:p>
          <a:p>
            <a:pPr algn="just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HeidiSQL : MySQL</a:t>
            </a:r>
          </a:p>
          <a:p>
            <a:pPr algn="just"/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Arduino</a:t>
            </a:r>
          </a:p>
          <a:p>
            <a:pPr algn="just"/>
            <a:r>
              <a:rPr lang="en-US" altLang="ko-KR" sz="14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∙ Virtual Machine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1202993" y="3925837"/>
            <a:ext cx="3626314" cy="1054397"/>
            <a:chOff x="-558158" y="4235821"/>
            <a:chExt cx="3626314" cy="10543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-275251" y="4766998"/>
              <a:ext cx="29951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회사 직원이 프로그램을 이용하여 온습도 제어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-558158" y="4235821"/>
              <a:ext cx="3626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팩토리 공장 관리 </a:t>
              </a:r>
              <a:r>
                <a:rPr lang="en-US" altLang="ko-KR" sz="20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S/W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4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98986-EB6B-4218-B002-2C26D2E31B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E88AE-9D7A-4643-BC1E-202A44F17E36}"/>
              </a:ext>
            </a:extLst>
          </p:cNvPr>
          <p:cNvSpPr txBox="1"/>
          <p:nvPr/>
        </p:nvSpPr>
        <p:spPr>
          <a:xfrm>
            <a:off x="4634702" y="1422400"/>
            <a:ext cx="29225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latin typeface="+mj-lt"/>
              </a:rPr>
              <a:t>BOOK</a:t>
            </a:r>
            <a:endParaRPr lang="ko-KR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0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454518" cy="1415772"/>
            <a:chOff x="901700" y="2721114"/>
            <a:chExt cx="2454518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454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2"/>
              <a:r>
                <a:rPr lang="ko-KR" altLang="en-US" sz="3600" spc="-300" smtClean="0"/>
                <a:t>설</a:t>
              </a:r>
              <a:r>
                <a:rPr lang="en-US" altLang="ko-KR" sz="3600" spc="-300" smtClean="0"/>
                <a:t>	</a:t>
              </a:r>
              <a:r>
                <a:rPr lang="ko-KR" altLang="en-US" sz="3600" spc="-300" smtClean="0"/>
                <a:t>계</a:t>
              </a:r>
              <a:endParaRPr lang="ko-KR" altLang="en-US" sz="3600" spc="-300" dirty="0"/>
            </a:p>
          </p:txBody>
        </p:sp>
      </p:grp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5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설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33" y="1810995"/>
            <a:ext cx="2399336" cy="1423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1646" y="1810995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공장</a:t>
            </a:r>
            <a:endParaRPr lang="en-US" altLang="ko-KR" sz="2000" spc="-15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1469" y="2822492"/>
            <a:ext cx="95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온습도 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data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31" y="1633690"/>
            <a:ext cx="2192877" cy="16006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17568" y="2384161"/>
            <a:ext cx="958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접속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679830" y="2852591"/>
            <a:ext cx="1597270" cy="2469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5067300" y="2410653"/>
            <a:ext cx="1726712" cy="2770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83" y="4473629"/>
            <a:ext cx="2476840" cy="12384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04" y="4109397"/>
            <a:ext cx="1981204" cy="18592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290" y="4358282"/>
            <a:ext cx="1361513" cy="1361513"/>
          </a:xfrm>
          <a:prstGeom prst="rect">
            <a:avLst/>
          </a:prstGeom>
        </p:spPr>
      </p:pic>
      <p:sp>
        <p:nvSpPr>
          <p:cNvPr id="25" name="왼쪽/오른쪽 화살표 24"/>
          <p:cNvSpPr/>
          <p:nvPr/>
        </p:nvSpPr>
        <p:spPr>
          <a:xfrm>
            <a:off x="3960801" y="4809392"/>
            <a:ext cx="1106499" cy="229646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281342" y="4608468"/>
            <a:ext cx="46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연결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왼쪽/오른쪽 화살표 26"/>
          <p:cNvSpPr/>
          <p:nvPr/>
        </p:nvSpPr>
        <p:spPr>
          <a:xfrm>
            <a:off x="6762582" y="4805236"/>
            <a:ext cx="1106499" cy="229646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083123" y="4604312"/>
            <a:ext cx="46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연결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6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97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00554" y="2019610"/>
            <a:ext cx="9278815" cy="4414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설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187781" y="1110470"/>
            <a:ext cx="13340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300" smtClean="0">
                <a:solidFill>
                  <a:schemeClr val="accent4"/>
                </a:solidFill>
              </a:rPr>
              <a:t>DB </a:t>
            </a:r>
            <a:r>
              <a:rPr lang="ko-KR" altLang="en-US" sz="2800" spc="-300" smtClean="0">
                <a:solidFill>
                  <a:schemeClr val="accent4"/>
                </a:solidFill>
              </a:rPr>
              <a:t>설계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68505" y="1758000"/>
            <a:ext cx="17287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Factory_DB</a:t>
            </a:r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2544" y="2787163"/>
            <a:ext cx="2929342" cy="1503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800561" y="2553659"/>
            <a:ext cx="18029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Employee_table</a:t>
            </a:r>
            <a:endParaRPr lang="ko-KR" altLang="en-US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53913" y="2787162"/>
            <a:ext cx="2929342" cy="1503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6721931" y="2553659"/>
            <a:ext cx="15340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factory_table</a:t>
            </a:r>
            <a:endParaRPr lang="ko-KR" altLang="en-US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84443" y="4752100"/>
            <a:ext cx="2929342" cy="141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4926084" y="4567434"/>
            <a:ext cx="16417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warning_table</a:t>
            </a:r>
            <a:endParaRPr lang="ko-KR" altLang="en-US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98" y="3007258"/>
            <a:ext cx="2815476" cy="9199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29" y="2931129"/>
            <a:ext cx="2792310" cy="13513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94" y="4945494"/>
            <a:ext cx="2851640" cy="5308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14" y="3014375"/>
            <a:ext cx="178555" cy="214266"/>
          </a:xfrm>
          <a:prstGeom prst="rect">
            <a:avLst/>
          </a:prstGeom>
        </p:spPr>
      </p:pic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7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14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설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187781" y="1110470"/>
            <a:ext cx="219002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-300" smtClean="0">
                <a:solidFill>
                  <a:schemeClr val="accent4"/>
                </a:solidFill>
              </a:rPr>
              <a:t>아두이노</a:t>
            </a:r>
            <a:r>
              <a:rPr lang="en-US" altLang="ko-KR" sz="2800" spc="-300" smtClean="0">
                <a:solidFill>
                  <a:schemeClr val="accent4"/>
                </a:solidFill>
              </a:rPr>
              <a:t> </a:t>
            </a:r>
            <a:r>
              <a:rPr lang="ko-KR" altLang="en-US" sz="2800" spc="-300" smtClean="0">
                <a:solidFill>
                  <a:schemeClr val="accent4"/>
                </a:solidFill>
              </a:rPr>
              <a:t>설계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68" y="2300964"/>
            <a:ext cx="4761672" cy="29584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9653" y="5363308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smtClean="0">
                <a:latin typeface="+mj-ea"/>
                <a:ea typeface="+mj-ea"/>
              </a:rPr>
              <a:t>(</a:t>
            </a:r>
            <a:r>
              <a:rPr lang="ko-KR" altLang="en-US" sz="1400" spc="-150" smtClean="0">
                <a:latin typeface="+mj-ea"/>
                <a:ea typeface="+mj-ea"/>
              </a:rPr>
              <a:t>사진</a:t>
            </a:r>
            <a:r>
              <a:rPr lang="en-US" altLang="ko-KR" sz="1400" spc="-150" smtClean="0">
                <a:latin typeface="+mj-ea"/>
                <a:ea typeface="+mj-ea"/>
              </a:rPr>
              <a:t>)</a:t>
            </a:r>
            <a:endParaRPr lang="ko-KR" altLang="en-US" sz="1400" spc="-150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119" y="2412755"/>
            <a:ext cx="785812" cy="10875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62" y="2532185"/>
            <a:ext cx="2160239" cy="968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585" y="4211515"/>
            <a:ext cx="1306415" cy="8089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16904" y="3626292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smtClean="0">
                <a:latin typeface="+mj-ea"/>
                <a:ea typeface="+mj-ea"/>
              </a:rPr>
              <a:t>온습도 센서</a:t>
            </a:r>
            <a:endParaRPr lang="ko-KR" altLang="en-US" sz="1400" spc="-150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89920" y="362629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smtClean="0">
                <a:latin typeface="+mj-ea"/>
                <a:ea typeface="+mj-ea"/>
              </a:rPr>
              <a:t>LCD display</a:t>
            </a:r>
            <a:endParaRPr lang="ko-KR" altLang="en-US" sz="1400" spc="-150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5979" y="507260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smtClean="0">
                <a:latin typeface="+mj-ea"/>
                <a:ea typeface="+mj-ea"/>
              </a:rPr>
              <a:t>LED module</a:t>
            </a:r>
            <a:endParaRPr lang="ko-KR" altLang="en-US" sz="1400" spc="-150" dirty="0">
              <a:latin typeface="+mj-ea"/>
              <a:ea typeface="+mj-ea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8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8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68" y="2553659"/>
            <a:ext cx="2473723" cy="1772382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smtClean="0">
                <a:solidFill>
                  <a:schemeClr val="accent4"/>
                </a:solidFill>
              </a:rPr>
              <a:t>설</a:t>
            </a:r>
            <a:r>
              <a:rPr lang="en-US" altLang="ko-KR" sz="4400" spc="-300" smtClean="0">
                <a:solidFill>
                  <a:schemeClr val="accent4"/>
                </a:solidFill>
              </a:rPr>
              <a:t>	</a:t>
            </a:r>
            <a:r>
              <a:rPr lang="ko-KR" altLang="en-US" sz="4400" spc="-300" smtClean="0">
                <a:solidFill>
                  <a:schemeClr val="accent4"/>
                </a:solidFill>
              </a:rPr>
              <a:t>계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4"/>
                </a:solidFill>
              </a:rPr>
              <a:t>Part </a:t>
            </a:r>
            <a:r>
              <a:rPr lang="en-US" altLang="ko-KR" smtClean="0">
                <a:solidFill>
                  <a:schemeClr val="accent4"/>
                </a:solidFill>
              </a:rPr>
              <a:t>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187781" y="1110470"/>
            <a:ext cx="262578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spc="-300" smtClean="0">
                <a:solidFill>
                  <a:schemeClr val="accent4"/>
                </a:solidFill>
              </a:rPr>
              <a:t>VS </a:t>
            </a:r>
            <a:r>
              <a:rPr lang="ko-KR" altLang="en-US" sz="2800" spc="-300" smtClean="0">
                <a:solidFill>
                  <a:schemeClr val="accent4"/>
                </a:solidFill>
              </a:rPr>
              <a:t>윈도우폼</a:t>
            </a:r>
            <a:r>
              <a:rPr lang="en-US" altLang="ko-KR" sz="2800" spc="-300" smtClean="0">
                <a:solidFill>
                  <a:schemeClr val="accent4"/>
                </a:solidFill>
              </a:rPr>
              <a:t> </a:t>
            </a:r>
            <a:r>
              <a:rPr lang="ko-KR" altLang="en-US" sz="2800" spc="-300" smtClean="0">
                <a:solidFill>
                  <a:schemeClr val="accent4"/>
                </a:solidFill>
              </a:rPr>
              <a:t>설계</a:t>
            </a:r>
            <a:endParaRPr lang="ko-KR" altLang="en-US" sz="2800" spc="-30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2368505" y="1758000"/>
            <a:ext cx="17287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Factory_DB</a:t>
            </a:r>
            <a:endParaRPr lang="ko-KR" altLang="en-US" sz="2400" dirty="0">
              <a:solidFill>
                <a:schemeClr val="accent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666392" y="2892671"/>
            <a:ext cx="8528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26" y="2156062"/>
            <a:ext cx="2383425" cy="1772382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endCxn id="23" idx="1"/>
          </p:cNvCxnSpPr>
          <p:nvPr/>
        </p:nvCxnSpPr>
        <p:spPr>
          <a:xfrm flipV="1">
            <a:off x="6222039" y="1774459"/>
            <a:ext cx="2839719" cy="834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25" idx="1"/>
          </p:cNvCxnSpPr>
          <p:nvPr/>
        </p:nvCxnSpPr>
        <p:spPr>
          <a:xfrm>
            <a:off x="6240191" y="2736190"/>
            <a:ext cx="2786551" cy="14915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758" y="656247"/>
            <a:ext cx="1711766" cy="22364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742" y="3162301"/>
            <a:ext cx="1711766" cy="2130871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>
            <a:off x="2195070" y="4064980"/>
            <a:ext cx="0" cy="7834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942" y="4193329"/>
            <a:ext cx="1615649" cy="2311865"/>
          </a:xfrm>
          <a:prstGeom prst="rect">
            <a:avLst/>
          </a:prstGeom>
        </p:spPr>
      </p:pic>
      <p:cxnSp>
        <p:nvCxnSpPr>
          <p:cNvPr id="47" name="직선 화살표 연결선 46"/>
          <p:cNvCxnSpPr>
            <a:endCxn id="42" idx="1"/>
          </p:cNvCxnSpPr>
          <p:nvPr/>
        </p:nvCxnSpPr>
        <p:spPr>
          <a:xfrm>
            <a:off x="3122988" y="4055263"/>
            <a:ext cx="3402954" cy="1293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54" y="4848413"/>
            <a:ext cx="4661164" cy="1746597"/>
          </a:xfrm>
          <a:prstGeom prst="rect">
            <a:avLst/>
          </a:prstGeom>
        </p:spPr>
      </p:pic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smtClean="0">
                <a:latin typeface="+mj-lt"/>
              </a:rPr>
              <a:t>9</a:t>
            </a:r>
            <a:r>
              <a:rPr lang="ko-KR" altLang="en-US" smtClean="0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15</a:t>
            </a:r>
            <a:endParaRPr lang="en-US" altLang="ko-K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defRPr sz="2000" spc="-150" dirty="0">
            <a:solidFill>
              <a:schemeClr val="tx1">
                <a:lumMod val="75000"/>
                <a:lumOff val="25000"/>
              </a:schemeClr>
            </a:solidFill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1810</Words>
  <Application>Microsoft Office PowerPoint</Application>
  <PresentationFormat>와이드스크린</PresentationFormat>
  <Paragraphs>384</Paragraphs>
  <Slides>40</Slides>
  <Notes>0</Notes>
  <HiddenSlides>21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Montserrat Black</vt:lpstr>
      <vt:lpstr>Montserrat SemiBold</vt:lpstr>
      <vt:lpstr>Pretendard</vt:lpstr>
      <vt:lpstr>Pretendard ExtraBold</vt:lpstr>
      <vt:lpstr>나눔스퀘어 Light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차세대에너지 파트</cp:lastModifiedBy>
  <cp:revision>47</cp:revision>
  <dcterms:created xsi:type="dcterms:W3CDTF">2021-10-22T06:13:27Z</dcterms:created>
  <dcterms:modified xsi:type="dcterms:W3CDTF">2022-05-12T01:43:54Z</dcterms:modified>
</cp:coreProperties>
</file>